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comments/comment1.xml" ContentType="application/vnd.openxmlformats-officedocument.presentationml.comments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32" r:id="rId1"/>
  </p:sldMasterIdLst>
  <p:notesMasterIdLst>
    <p:notesMasterId r:id="rId22"/>
  </p:notesMasterIdLst>
  <p:sldIdLst>
    <p:sldId id="256" r:id="rId2"/>
    <p:sldId id="291" r:id="rId3"/>
    <p:sldId id="293" r:id="rId4"/>
    <p:sldId id="298" r:id="rId5"/>
    <p:sldId id="297" r:id="rId6"/>
    <p:sldId id="302" r:id="rId7"/>
    <p:sldId id="299" r:id="rId8"/>
    <p:sldId id="300" r:id="rId9"/>
    <p:sldId id="295" r:id="rId10"/>
    <p:sldId id="301" r:id="rId11"/>
    <p:sldId id="306" r:id="rId12"/>
    <p:sldId id="308" r:id="rId13"/>
    <p:sldId id="292" r:id="rId14"/>
    <p:sldId id="309" r:id="rId15"/>
    <p:sldId id="303" r:id="rId16"/>
    <p:sldId id="311" r:id="rId17"/>
    <p:sldId id="307" r:id="rId18"/>
    <p:sldId id="310" r:id="rId19"/>
    <p:sldId id="304" r:id="rId20"/>
    <p:sldId id="305" r:id="rId21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lvarado, Rafael C (rca2t)" initials="ARC(" lastIdx="2" clrIdx="0">
    <p:extLst>
      <p:ext uri="{19B8F6BF-5375-455C-9EA6-DF929625EA0E}">
        <p15:presenceInfo xmlns:p15="http://schemas.microsoft.com/office/powerpoint/2012/main" userId="S::rca2t@virginia.edu::cee5d67a-efc8-4b21-a55e-eb1fe99b78c9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8799B23B-EC83-4686-B30A-512413B5E67A}" styleName="Light Style 3 - Acc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078"/>
    <p:restoredTop sz="80867"/>
  </p:normalViewPr>
  <p:slideViewPr>
    <p:cSldViewPr snapToGrid="0" snapToObjects="1">
      <p:cViewPr varScale="1">
        <p:scale>
          <a:sx n="92" d="100"/>
          <a:sy n="92" d="100"/>
        </p:scale>
        <p:origin x="1960" y="184"/>
      </p:cViewPr>
      <p:guideLst/>
    </p:cSldViewPr>
  </p:slideViewPr>
  <p:outlineViewPr>
    <p:cViewPr>
      <p:scale>
        <a:sx n="33" d="100"/>
        <a:sy n="33" d="100"/>
      </p:scale>
      <p:origin x="0" y="-184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commentAuthors" Target="commentAuthor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openxmlformats.org/officeDocument/2006/relationships/tableStyles" Target="tableStyles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0-10-07T15:16:06.007" idx="2">
    <p:pos x="10" y="10"/>
    <p:text/>
    <p:extLst>
      <p:ext uri="{C676402C-5697-4E1C-873F-D02D1690AC5C}">
        <p15:threadingInfo xmlns:p15="http://schemas.microsoft.com/office/powerpoint/2012/main" timeZoneBias="240"/>
      </p:ext>
    </p:extLst>
  </p:cm>
</p:cmLst>
</file>

<file path=ppt/media/image1.jpeg>
</file>

<file path=ppt/media/image10.png>
</file>

<file path=ppt/media/image11.png>
</file>

<file path=ppt/media/image12.jpeg>
</file>

<file path=ppt/media/image13.jpeg>
</file>

<file path=ppt/media/image14.jpe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4B62B7D-570D-7D48-8753-80508F25B959}" type="datetimeFigureOut">
              <a:rPr lang="en-US" smtClean="0"/>
              <a:t>6/19/21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969F1BC-18F5-2745-A593-4E1E3BE352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343074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dirty="0"/>
              <a:t>Black Death </a:t>
            </a:r>
            <a:r>
              <a:rPr lang="en-US" i="1" dirty="0"/>
              <a:t>Blessed Bernard </a:t>
            </a:r>
            <a:r>
              <a:rPr lang="en-US" i="1" dirty="0" err="1"/>
              <a:t>Tolomei</a:t>
            </a:r>
            <a:r>
              <a:rPr lang="en-US" i="1" dirty="0"/>
              <a:t> Interceding for the Cessation of the Plague in Siena</a:t>
            </a:r>
            <a:r>
              <a:rPr lang="en-US" dirty="0"/>
              <a:t>, oil on copper by Giuseppe Maria </a:t>
            </a:r>
            <a:r>
              <a:rPr lang="en-US" dirty="0" err="1"/>
              <a:t>Crespi</a:t>
            </a:r>
            <a:r>
              <a:rPr lang="en-US" dirty="0"/>
              <a:t>, c. 1735.</a:t>
            </a:r>
          </a:p>
          <a:p>
            <a:r>
              <a:rPr lang="en-US" i="1" dirty="0"/>
              <a:t>Active Museum/</a:t>
            </a:r>
            <a:r>
              <a:rPr lang="en-US" i="1" dirty="0" err="1"/>
              <a:t>Alamy</a:t>
            </a:r>
            <a:endParaRPr lang="en-US" i="1" dirty="0"/>
          </a:p>
          <a:p>
            <a:endParaRPr lang="en-US" i="1" dirty="0"/>
          </a:p>
          <a:p>
            <a:r>
              <a:rPr lang="en-US" dirty="0"/>
              <a:t>https://</a:t>
            </a:r>
            <a:r>
              <a:rPr lang="en-US" dirty="0" err="1"/>
              <a:t>www.britannica.com</a:t>
            </a:r>
            <a:r>
              <a:rPr lang="en-US" dirty="0"/>
              <a:t>/event/Black-Death/Effects-and-significance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969F1BC-18F5-2745-A593-4E1E3BE35210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085057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969F1BC-18F5-2745-A593-4E1E3BE35210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077489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969F1BC-18F5-2745-A593-4E1E3BE35210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943442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AE0BD1-5EBB-DA4B-B4A6-A8FE3F5FE68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9BEBE69-E847-9B42-AD4A-F7186E530EA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F63AE68-F167-C048-ADEA-D93B5C9309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46A434-D0B5-6D45-978B-27A18D6474C9}" type="datetimeFigureOut">
              <a:rPr lang="en-US" smtClean="0"/>
              <a:t>6/19/21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4180519-CBC3-A240-8328-5935F0FDCC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C425191-012E-C34C-BDD1-FD89E661EA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149EFC-01CC-D749-B506-415A3D69AC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4743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5D5BAC1-FB1E-6749-8414-5893103BDF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46A434-D0B5-6D45-978B-27A18D6474C9}" type="datetimeFigureOut">
              <a:rPr lang="en-US" smtClean="0"/>
              <a:t>6/19/21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F75F3C4-7249-C845-9DBE-43CAE666EC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1CA85E3-C50D-5840-BFE0-90A00B0EB4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149EFC-01CC-D749-B506-415A3D69AC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22022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20"/>
          <p:cNvSpPr txBox="1">
            <a:spLocks noGrp="1"/>
          </p:cNvSpPr>
          <p:nvPr>
            <p:ph type="title" hasCustomPrompt="1"/>
          </p:nvPr>
        </p:nvSpPr>
        <p:spPr>
          <a:xfrm>
            <a:off x="740664" y="275267"/>
            <a:ext cx="7731794" cy="76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1155CC"/>
              </a:buClr>
              <a:buSzPts val="3000"/>
              <a:buNone/>
              <a:defRPr sz="3800" b="1" baseline="0">
                <a:solidFill>
                  <a:srgbClr val="1155CC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1155CC"/>
              </a:buClr>
              <a:buSzPts val="2800"/>
              <a:buNone/>
              <a:defRPr>
                <a:solidFill>
                  <a:srgbClr val="1155CC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1155CC"/>
              </a:buClr>
              <a:buSzPts val="2800"/>
              <a:buNone/>
              <a:defRPr>
                <a:solidFill>
                  <a:srgbClr val="1155CC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1155CC"/>
              </a:buClr>
              <a:buSzPts val="2800"/>
              <a:buNone/>
              <a:defRPr>
                <a:solidFill>
                  <a:srgbClr val="1155CC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1155CC"/>
              </a:buClr>
              <a:buSzPts val="2800"/>
              <a:buNone/>
              <a:defRPr>
                <a:solidFill>
                  <a:srgbClr val="1155CC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1155CC"/>
              </a:buClr>
              <a:buSzPts val="2800"/>
              <a:buNone/>
              <a:defRPr>
                <a:solidFill>
                  <a:srgbClr val="1155CC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1155CC"/>
              </a:buClr>
              <a:buSzPts val="2800"/>
              <a:buNone/>
              <a:defRPr>
                <a:solidFill>
                  <a:srgbClr val="1155CC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1155CC"/>
              </a:buClr>
              <a:buSzPts val="2800"/>
              <a:buNone/>
              <a:defRPr>
                <a:solidFill>
                  <a:srgbClr val="1155CC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1155CC"/>
              </a:buClr>
              <a:buSzPts val="2800"/>
              <a:buNone/>
              <a:defRPr>
                <a:solidFill>
                  <a:srgbClr val="1155CC"/>
                </a:solidFill>
              </a:defRPr>
            </a:lvl9pPr>
          </a:lstStyle>
          <a:p>
            <a:r>
              <a:rPr lang="en-US" dirty="0"/>
              <a:t>Title</a:t>
            </a:r>
            <a:endParaRPr dirty="0"/>
          </a:p>
        </p:txBody>
      </p:sp>
      <p:sp>
        <p:nvSpPr>
          <p:cNvPr id="80" name="Google Shape;80;p20"/>
          <p:cNvSpPr txBox="1">
            <a:spLocks noGrp="1"/>
          </p:cNvSpPr>
          <p:nvPr>
            <p:ph type="body" idx="1" hasCustomPrompt="1"/>
          </p:nvPr>
        </p:nvSpPr>
        <p:spPr>
          <a:xfrm>
            <a:off x="740664" y="1151399"/>
            <a:ext cx="7731794" cy="536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0" lvl="0" indent="0" rtl="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rgbClr val="000000"/>
              </a:buClr>
              <a:buSzPts val="2400"/>
              <a:buNone/>
              <a:defRPr sz="2800" baseline="0">
                <a:solidFill>
                  <a:srgbClr val="000000"/>
                </a:solidFill>
              </a:defRPr>
            </a:lvl1pPr>
            <a:lvl2pPr marL="914400" lvl="1" indent="0" rtl="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rgbClr val="000000"/>
              </a:buClr>
              <a:buSzPts val="1800"/>
              <a:buNone/>
              <a:defRPr sz="2800">
                <a:solidFill>
                  <a:srgbClr val="000000"/>
                </a:solidFill>
              </a:defRPr>
            </a:lvl2pPr>
            <a:lvl3pPr marL="1371600" lvl="2" indent="-3429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800"/>
              <a:buChar char="■"/>
              <a:defRPr>
                <a:solidFill>
                  <a:srgbClr val="000000"/>
                </a:solidFill>
              </a:defRPr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Char char="●"/>
              <a:defRPr>
                <a:solidFill>
                  <a:srgbClr val="000000"/>
                </a:solidFill>
              </a:defRPr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Char char="○"/>
              <a:defRPr>
                <a:solidFill>
                  <a:srgbClr val="000000"/>
                </a:solidFill>
              </a:defRPr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Char char="■"/>
              <a:defRPr>
                <a:solidFill>
                  <a:srgbClr val="000000"/>
                </a:solidFill>
              </a:defRPr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Char char="●"/>
              <a:defRPr>
                <a:solidFill>
                  <a:srgbClr val="000000"/>
                </a:solidFill>
              </a:defRPr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Char char="○"/>
              <a:defRPr>
                <a:solidFill>
                  <a:srgbClr val="000000"/>
                </a:solidFill>
              </a:defRPr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400"/>
              <a:buChar char="■"/>
              <a:defRPr>
                <a:solidFill>
                  <a:srgbClr val="000000"/>
                </a:solidFill>
              </a:defRPr>
            </a:lvl9pPr>
          </a:lstStyle>
          <a:p>
            <a:r>
              <a:rPr lang="en-US" dirty="0"/>
              <a:t>Text</a:t>
            </a:r>
          </a:p>
          <a:p>
            <a:pPr lvl="1"/>
            <a:r>
              <a:rPr lang="en-US" dirty="0"/>
              <a:t>Foo</a:t>
            </a:r>
          </a:p>
          <a:p>
            <a:pPr lvl="0"/>
            <a:r>
              <a:rPr lang="en-US" dirty="0"/>
              <a:t>Bar</a:t>
            </a:r>
          </a:p>
        </p:txBody>
      </p:sp>
      <p:sp>
        <p:nvSpPr>
          <p:cNvPr id="81" name="Google Shape;81;p20"/>
          <p:cNvSpPr txBox="1">
            <a:spLocks noGrp="1"/>
          </p:cNvSpPr>
          <p:nvPr>
            <p:ph type="sldNum" idx="12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3053686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E0C55C1-93E0-5840-B189-0EB927EFCF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7"/>
            <a:ext cx="7886700" cy="78295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7F8795C-6A68-F845-AA1C-E735D7C5FA0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269999"/>
            <a:ext cx="7886700" cy="4906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9AC30CD-DED3-424C-8FC2-724A026FAC4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746A434-D0B5-6D45-978B-27A18D6474C9}" type="datetimeFigureOut">
              <a:rPr lang="en-US" smtClean="0"/>
              <a:t>6/19/21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0A536BC-5580-0B44-A41E-B1D98092C36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B1EE1F5-CE86-3546-9CEC-0E5786A98BD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7149EFC-01CC-D749-B506-415A3D69AC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20877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3" r:id="rId1"/>
    <p:sldLayoutId id="2147483739" r:id="rId2"/>
    <p:sldLayoutId id="2147483742" r:id="rId3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4400" b="1" kern="1200">
          <a:solidFill>
            <a:schemeClr val="tx1"/>
          </a:solidFill>
          <a:latin typeface="Garamond" panose="02020404030301010803" pitchFamily="18" charset="0"/>
          <a:ea typeface="+mj-ea"/>
          <a:cs typeface="+mj-cs"/>
        </a:defRPr>
      </a:lvl1pPr>
    </p:titleStyle>
    <p:bodyStyle>
      <a:lvl1pPr marL="0" indent="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None/>
        <a:defRPr sz="3600" kern="1200">
          <a:solidFill>
            <a:schemeClr val="tx1"/>
          </a:solidFill>
          <a:latin typeface="Garamond" panose="02020404030301010803" pitchFamily="18" charset="0"/>
          <a:ea typeface="+mn-ea"/>
          <a:cs typeface="+mn-cs"/>
        </a:defRPr>
      </a:lvl1pPr>
      <a:lvl2pPr marL="342900" indent="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None/>
        <a:defRPr sz="3200" kern="1200">
          <a:solidFill>
            <a:schemeClr val="tx1"/>
          </a:solidFill>
          <a:latin typeface="Garamond" panose="02020404030301010803" pitchFamily="18" charset="0"/>
          <a:ea typeface="+mn-ea"/>
          <a:cs typeface="+mn-cs"/>
        </a:defRPr>
      </a:lvl2pPr>
      <a:lvl3pPr marL="685800" indent="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None/>
        <a:defRPr sz="2400" kern="1200">
          <a:solidFill>
            <a:schemeClr val="tx1"/>
          </a:solidFill>
          <a:latin typeface="Garamond" panose="02020404030301010803" pitchFamily="18" charset="0"/>
          <a:ea typeface="+mn-ea"/>
          <a:cs typeface="+mn-cs"/>
        </a:defRPr>
      </a:lvl3pPr>
      <a:lvl4pPr marL="1028700" indent="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None/>
        <a:defRPr sz="2000" kern="1200">
          <a:solidFill>
            <a:schemeClr val="tx1"/>
          </a:solidFill>
          <a:latin typeface="Garamond" panose="02020404030301010803" pitchFamily="18" charset="0"/>
          <a:ea typeface="+mn-ea"/>
          <a:cs typeface="+mn-cs"/>
        </a:defRPr>
      </a:lvl4pPr>
      <a:lvl5pPr marL="1371600" indent="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None/>
        <a:defRPr sz="2000" kern="1200">
          <a:solidFill>
            <a:schemeClr val="tx1"/>
          </a:solidFill>
          <a:latin typeface="Garamond" panose="02020404030301010803" pitchFamily="18" charset="0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comments" Target="../comments/commen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vsee.com/what-is-telemedicine/" TargetMode="External"/><Relationship Id="rId2" Type="http://schemas.openxmlformats.org/officeDocument/2006/relationships/hyperlink" Target="https://telemedicine.arizona.edu/blog/five-ways-big-data-advancing-telemedicine" TargetMode="Externa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https://www.news-medical.net/image.axd?picture=2016%2f5%2f1.jpg" TargetMode="External"/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https://ndocsoftware.com/wp-content/uploads/2019/09/TBY-Telehealth-Graphic-300x211.jpg" TargetMode="External"/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3.xml"/><Relationship Id="rId4" Type="http://schemas.openxmlformats.org/officeDocument/2006/relationships/hyperlink" Target="https://ndocsoftware.com/2019/09/telehealth-technology-future-calling/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hyperlink" Target="https://www.ama-assn.org/practice-management/digital/5-huge-ways-pandemic-has-changed-telemedicine" TargetMode="Externa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hyperlink" Target="https://vsee.com/what-is-telemedicine" TargetMode="Externa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A0DF6A-8260-C341-BC89-49C33FBD795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-88022"/>
            <a:ext cx="6858000" cy="2387600"/>
          </a:xfrm>
        </p:spPr>
        <p:txBody>
          <a:bodyPr/>
          <a:lstStyle/>
          <a:p>
            <a:r>
              <a:rPr lang="en-US" dirty="0"/>
              <a:t>Data and Knowledge</a:t>
            </a:r>
            <a:br>
              <a:rPr lang="en-US" dirty="0"/>
            </a:br>
            <a:r>
              <a:rPr lang="en-US" dirty="0"/>
              <a:t>in Telemedicine 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4264C8C-64E2-7241-B27F-6F0E658C083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2642023"/>
            <a:ext cx="6858000" cy="2844373"/>
          </a:xfrm>
        </p:spPr>
        <p:txBody>
          <a:bodyPr>
            <a:normAutofit fontScale="47500" lnSpcReduction="20000"/>
          </a:bodyPr>
          <a:lstStyle/>
          <a:p>
            <a:r>
              <a:rPr lang="en-US" sz="5900" b="1" dirty="0"/>
              <a:t>Rafael C. Alvarado, Ph.D.</a:t>
            </a:r>
          </a:p>
          <a:p>
            <a:pPr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</a:pPr>
            <a:br>
              <a:rPr lang="en-US" sz="3200" dirty="0"/>
            </a:br>
            <a:r>
              <a:rPr lang="en-US" sz="5100" dirty="0"/>
              <a:t>Program Director and Associate Professor (AGF)</a:t>
            </a:r>
            <a:br>
              <a:rPr lang="en-US" sz="5100" dirty="0"/>
            </a:br>
            <a:r>
              <a:rPr lang="en-US" sz="5100" dirty="0"/>
              <a:t>School of Data Science</a:t>
            </a:r>
            <a:br>
              <a:rPr lang="en-US" sz="5100" dirty="0"/>
            </a:br>
            <a:r>
              <a:rPr lang="en-US" sz="5100" dirty="0"/>
              <a:t>University of Virginia (US)</a:t>
            </a:r>
          </a:p>
          <a:p>
            <a:pPr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</a:pPr>
            <a:r>
              <a:rPr lang="en-US" sz="5100" dirty="0"/>
              <a:t>Universidad de Guayaquil</a:t>
            </a:r>
            <a:br>
              <a:rPr lang="en-US" sz="5100" dirty="0"/>
            </a:br>
            <a:r>
              <a:rPr lang="en-US" sz="5100" dirty="0"/>
              <a:t>4 December 2020</a:t>
            </a:r>
          </a:p>
        </p:txBody>
      </p:sp>
      <p:pic>
        <p:nvPicPr>
          <p:cNvPr id="6146" name="Picture 2">
            <a:extLst>
              <a:ext uri="{FF2B5EF4-FFF2-40B4-BE49-F238E27FC236}">
                <a16:creationId xmlns:a16="http://schemas.microsoft.com/office/drawing/2014/main" id="{3B470010-C1C7-8F4C-A2BB-E61A75F79F2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3000" y="5772440"/>
            <a:ext cx="5416953" cy="4100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48" name="Picture 4" descr="Universidad de Guayaquil">
            <a:extLst>
              <a:ext uri="{FF2B5EF4-FFF2-40B4-BE49-F238E27FC236}">
                <a16:creationId xmlns:a16="http://schemas.microsoft.com/office/drawing/2014/main" id="{439A801E-322E-0644-8695-FDEC8E2208A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10159" y="5017516"/>
            <a:ext cx="1622649" cy="1622649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3768319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F97D49-A521-2D48-B19C-BDF3C4C335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TM as Disintermediation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A6D0C64-6565-2F4D-A871-93DF2613188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40664" y="1151399"/>
            <a:ext cx="8160268" cy="5360400"/>
          </a:xfrm>
        </p:spPr>
        <p:txBody>
          <a:bodyPr/>
          <a:lstStyle/>
          <a:p>
            <a:r>
              <a:rPr lang="en-US" dirty="0"/>
              <a:t>Computer mediated transactions enable </a:t>
            </a:r>
            <a:r>
              <a:rPr lang="en-US" b="1" dirty="0" err="1"/>
              <a:t>distintermediation</a:t>
            </a:r>
            <a:endParaRPr lang="en-US" b="1" dirty="0"/>
          </a:p>
          <a:p>
            <a:r>
              <a:rPr lang="en-US" dirty="0" err="1"/>
              <a:t>Distintermediation</a:t>
            </a:r>
            <a:r>
              <a:rPr lang="en-US" dirty="0"/>
              <a:t> is a form of </a:t>
            </a:r>
            <a:r>
              <a:rPr lang="en-US" b="1" dirty="0"/>
              <a:t>socio-economic organization </a:t>
            </a:r>
            <a:r>
              <a:rPr lang="en-US" dirty="0"/>
              <a:t>in which </a:t>
            </a:r>
            <a:r>
              <a:rPr lang="en-US" b="1" dirty="0"/>
              <a:t>data</a:t>
            </a:r>
            <a:r>
              <a:rPr lang="en-US" dirty="0"/>
              <a:t> serves as a dominant form of </a:t>
            </a:r>
            <a:r>
              <a:rPr lang="en-US" b="1" dirty="0"/>
              <a:t>capital </a:t>
            </a:r>
            <a:r>
              <a:rPr lang="en-US" dirty="0"/>
              <a:t>and as a </a:t>
            </a:r>
            <a:r>
              <a:rPr lang="en-US" b="1" dirty="0"/>
              <a:t>social medium</a:t>
            </a:r>
          </a:p>
          <a:p>
            <a:pPr lvl="1"/>
            <a:r>
              <a:rPr lang="en-US" dirty="0"/>
              <a:t>Persistence of data makes the transaction possible (not just store-and-forward)</a:t>
            </a:r>
          </a:p>
          <a:p>
            <a:pPr lvl="1"/>
            <a:r>
              <a:rPr lang="en-US" dirty="0"/>
              <a:t>All transactions generates data</a:t>
            </a:r>
          </a:p>
          <a:p>
            <a:r>
              <a:rPr lang="en-US" dirty="0"/>
              <a:t>This has become a </a:t>
            </a:r>
            <a:r>
              <a:rPr lang="en-US" b="1" dirty="0"/>
              <a:t>paradigmatic form of business</a:t>
            </a:r>
            <a:endParaRPr lang="en-US" sz="2800" b="1" dirty="0"/>
          </a:p>
        </p:txBody>
      </p:sp>
    </p:spTree>
    <p:extLst>
      <p:ext uri="{BB962C8B-B14F-4D97-AF65-F5344CB8AC3E}">
        <p14:creationId xmlns:p14="http://schemas.microsoft.com/office/powerpoint/2010/main" val="415462137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AC173F2F-4AA7-5646-8E40-702D235C957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278" t="1792" r="7595" b="18195"/>
          <a:stretch/>
        </p:blipFill>
        <p:spPr>
          <a:xfrm>
            <a:off x="509285" y="1119313"/>
            <a:ext cx="8241175" cy="5396108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EF142D70-DC1D-8E44-A01C-A66FD4DE914A}"/>
              </a:ext>
            </a:extLst>
          </p:cNvPr>
          <p:cNvSpPr txBox="1"/>
          <p:nvPr/>
        </p:nvSpPr>
        <p:spPr>
          <a:xfrm>
            <a:off x="568569" y="458324"/>
            <a:ext cx="800686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solidFill>
                  <a:srgbClr val="0070C0"/>
                </a:solidFill>
                <a:latin typeface="Garamond" panose="02020404030301010803" pitchFamily="18" charset="0"/>
              </a:rPr>
              <a:t>Summary of </a:t>
            </a:r>
            <a:r>
              <a:rPr lang="en-US" sz="2800" b="1" dirty="0" err="1">
                <a:solidFill>
                  <a:srgbClr val="0070C0"/>
                </a:solidFill>
                <a:latin typeface="Garamond" panose="02020404030301010803" pitchFamily="18" charset="0"/>
              </a:rPr>
              <a:t>Zuboff’s</a:t>
            </a:r>
            <a:r>
              <a:rPr lang="en-US" sz="2800" b="1" dirty="0">
                <a:solidFill>
                  <a:srgbClr val="0070C0"/>
                </a:solidFill>
                <a:latin typeface="Garamond" panose="02020404030301010803" pitchFamily="18" charset="0"/>
              </a:rPr>
              <a:t> </a:t>
            </a:r>
            <a:r>
              <a:rPr lang="en-US" sz="2800" b="1" i="1" dirty="0">
                <a:solidFill>
                  <a:srgbClr val="0070C0"/>
                </a:solidFill>
                <a:latin typeface="Garamond" panose="02020404030301010803" pitchFamily="18" charset="0"/>
              </a:rPr>
              <a:t>Surveillance Capitalism</a:t>
            </a:r>
          </a:p>
        </p:txBody>
      </p:sp>
    </p:spTree>
    <p:extLst>
      <p:ext uri="{BB962C8B-B14F-4D97-AF65-F5344CB8AC3E}">
        <p14:creationId xmlns:p14="http://schemas.microsoft.com/office/powerpoint/2010/main" val="106898986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5B3EED-D5AE-DC41-A63D-B8B5346286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Role of Machine Intelligence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063FC48-69D2-534A-82DB-536C2F2D3BA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dirty="0"/>
              <a:t>Machine Intelligence</a:t>
            </a:r>
            <a:r>
              <a:rPr lang="en-US" dirty="0"/>
              <a:t> (MI) = Artificial Intelligence and </a:t>
            </a:r>
            <a:r>
              <a:rPr lang="en-US"/>
              <a:t>Machine Learning</a:t>
            </a:r>
            <a:endParaRPr lang="en-US" dirty="0"/>
          </a:p>
          <a:p>
            <a:r>
              <a:rPr lang="en-US" b="1" dirty="0"/>
              <a:t>Where there is data, there is MI</a:t>
            </a:r>
          </a:p>
          <a:p>
            <a:r>
              <a:rPr lang="en-US" dirty="0"/>
              <a:t>MI already </a:t>
            </a:r>
            <a:r>
              <a:rPr lang="en-US" b="1" dirty="0"/>
              <a:t>mediates</a:t>
            </a:r>
            <a:r>
              <a:rPr lang="en-US" dirty="0"/>
              <a:t> the relationship between doctor and patient</a:t>
            </a:r>
          </a:p>
          <a:p>
            <a:r>
              <a:rPr lang="en-US" dirty="0"/>
              <a:t>The role of MI will </a:t>
            </a:r>
            <a:r>
              <a:rPr lang="en-US" b="1" dirty="0"/>
              <a:t>grow</a:t>
            </a:r>
            <a:r>
              <a:rPr lang="en-US" dirty="0"/>
              <a:t> as TM grows</a:t>
            </a:r>
          </a:p>
          <a:p>
            <a:r>
              <a:rPr lang="en-US" dirty="0"/>
              <a:t>This will have effects on the nature of </a:t>
            </a:r>
            <a:r>
              <a:rPr lang="en-US" b="1" dirty="0"/>
              <a:t>medical knowledge</a:t>
            </a:r>
          </a:p>
        </p:txBody>
      </p:sp>
    </p:spTree>
    <p:extLst>
      <p:ext uri="{BB962C8B-B14F-4D97-AF65-F5344CB8AC3E}">
        <p14:creationId xmlns:p14="http://schemas.microsoft.com/office/powerpoint/2010/main" val="48433822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>
            <a:extLst>
              <a:ext uri="{FF2B5EF4-FFF2-40B4-BE49-F238E27FC236}">
                <a16:creationId xmlns:a16="http://schemas.microsoft.com/office/drawing/2014/main" id="{53999F1D-E33D-9E49-BE9F-57B4BC17B04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8669" y="1342687"/>
            <a:ext cx="8646661" cy="4445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B0799EF0-995E-BF43-BD56-5423772553EE}"/>
              </a:ext>
            </a:extLst>
          </p:cNvPr>
          <p:cNvSpPr txBox="1"/>
          <p:nvPr/>
        </p:nvSpPr>
        <p:spPr>
          <a:xfrm>
            <a:off x="248669" y="1342687"/>
            <a:ext cx="2387527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rgbClr val="0070C0"/>
                </a:solidFill>
                <a:latin typeface="Garamond" panose="02020404030301010803" pitchFamily="18" charset="0"/>
              </a:rPr>
              <a:t>Machine Intelligence</a:t>
            </a:r>
            <a:br>
              <a:rPr lang="en-US" sz="2800" b="1" dirty="0">
                <a:solidFill>
                  <a:srgbClr val="0070C0"/>
                </a:solidFill>
                <a:latin typeface="Garamond" panose="02020404030301010803" pitchFamily="18" charset="0"/>
              </a:rPr>
            </a:br>
            <a:r>
              <a:rPr lang="en-US" sz="2800" b="1" dirty="0">
                <a:solidFill>
                  <a:srgbClr val="0070C0"/>
                </a:solidFill>
                <a:latin typeface="Garamond" panose="02020404030301010803" pitchFamily="18" charset="0"/>
              </a:rPr>
              <a:t>and AI</a:t>
            </a:r>
          </a:p>
        </p:txBody>
      </p:sp>
      <p:sp>
        <p:nvSpPr>
          <p:cNvPr id="3" name="Right Arrow 2">
            <a:extLst>
              <a:ext uri="{FF2B5EF4-FFF2-40B4-BE49-F238E27FC236}">
                <a16:creationId xmlns:a16="http://schemas.microsoft.com/office/drawing/2014/main" id="{F6FA11AC-63E5-AC4F-B112-BD266F7F07AE}"/>
              </a:ext>
            </a:extLst>
          </p:cNvPr>
          <p:cNvSpPr/>
          <p:nvPr/>
        </p:nvSpPr>
        <p:spPr>
          <a:xfrm rot="1983419">
            <a:off x="746701" y="3062992"/>
            <a:ext cx="978408" cy="484632"/>
          </a:xfrm>
          <a:prstGeom prst="rightArrow">
            <a:avLst/>
          </a:prstGeom>
          <a:solidFill>
            <a:schemeClr val="accent5">
              <a:lumMod val="75000"/>
              <a:alpha val="66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38F91563-9724-0348-9281-E0583578D3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MI in the DIKW Pyramid</a:t>
            </a:r>
          </a:p>
        </p:txBody>
      </p:sp>
    </p:spTree>
    <p:extLst>
      <p:ext uri="{BB962C8B-B14F-4D97-AF65-F5344CB8AC3E}">
        <p14:creationId xmlns:p14="http://schemas.microsoft.com/office/powerpoint/2010/main" val="263763438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2F27F2-7963-7C47-824E-3F8866779F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Some Current Uses of AI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062E5F5-7878-9740-BEDF-29045ED3955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dirty="0"/>
              <a:t>Classification</a:t>
            </a:r>
            <a:r>
              <a:rPr lang="en-US" dirty="0"/>
              <a:t> of images in radiology, mammography, MRIs, etc. using deep neural networks</a:t>
            </a:r>
          </a:p>
          <a:p>
            <a:pPr lvl="1"/>
            <a:r>
              <a:rPr lang="en-US" dirty="0"/>
              <a:t>Very effective: “The best model obtained had 95.7% accuracy, with 92.1% sensitivity and 99.4% specificity. When compared with experts on the field, the diagnostic accuracy of the model generated was significantly higher in a new set of 20 MRIs.”</a:t>
            </a:r>
          </a:p>
          <a:p>
            <a:r>
              <a:rPr lang="en-US" b="1" dirty="0"/>
              <a:t>Prediction</a:t>
            </a:r>
            <a:r>
              <a:rPr lang="en-US" dirty="0"/>
              <a:t> of return visits</a:t>
            </a:r>
          </a:p>
          <a:p>
            <a:r>
              <a:rPr lang="en-US" dirty="0"/>
              <a:t>Real-time processing of </a:t>
            </a:r>
            <a:r>
              <a:rPr lang="en-US" b="1" dirty="0"/>
              <a:t>sensor data</a:t>
            </a:r>
            <a:r>
              <a:rPr lang="en-US" dirty="0"/>
              <a:t> (heart rate, etc.)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53E87BD-AE9C-0148-97D7-78A99B3A1DCC}"/>
              </a:ext>
            </a:extLst>
          </p:cNvPr>
          <p:cNvSpPr/>
          <p:nvPr/>
        </p:nvSpPr>
        <p:spPr>
          <a:xfrm>
            <a:off x="740664" y="6398067"/>
            <a:ext cx="3555460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400" dirty="0"/>
              <a:t>https://</a:t>
            </a:r>
            <a:r>
              <a:rPr lang="en-US" sz="1400" dirty="0" err="1"/>
              <a:t>n.neurology.org</a:t>
            </a:r>
            <a:r>
              <a:rPr lang="en-US" sz="1400" dirty="0"/>
              <a:t>/content/94/10/e1094</a:t>
            </a:r>
          </a:p>
        </p:txBody>
      </p:sp>
    </p:spTree>
    <p:extLst>
      <p:ext uri="{BB962C8B-B14F-4D97-AF65-F5344CB8AC3E}">
        <p14:creationId xmlns:p14="http://schemas.microsoft.com/office/powerpoint/2010/main" val="16341063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F47142-1FD0-A744-ADE8-880680016C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Driving Factors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4111F09-C9EB-4D4F-890C-5A68E153DDD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“By 2020, there will be an estimated </a:t>
            </a:r>
            <a:r>
              <a:rPr lang="en-US" b="1" dirty="0"/>
              <a:t>2314 exabytes of healthcare data</a:t>
            </a:r>
            <a:r>
              <a:rPr lang="en-US" dirty="0"/>
              <a:t>.” </a:t>
            </a:r>
            <a:r>
              <a:rPr lang="en-US" u="sng" dirty="0">
                <a:hlinkClick r:id="rId2"/>
              </a:rPr>
              <a:t>https://telemedicine.arizona.edu/blog/five-ways-big-data-advancing-telemedicine</a:t>
            </a:r>
            <a:r>
              <a:rPr lang="en-US" dirty="0"/>
              <a:t> </a:t>
            </a:r>
          </a:p>
          <a:p>
            <a:r>
              <a:rPr lang="en-US" dirty="0"/>
              <a:t>“By 2020, telemedicine is expected to be a </a:t>
            </a:r>
            <a:r>
              <a:rPr lang="en-US" b="1" dirty="0"/>
              <a:t>$35 billion industry </a:t>
            </a:r>
            <a:r>
              <a:rPr lang="en-US" dirty="0"/>
              <a:t>and be an imperative piece of modern healthcare delivery.” </a:t>
            </a:r>
            <a:r>
              <a:rPr lang="en-US" u="sng" dirty="0">
                <a:hlinkClick r:id="rId3"/>
              </a:rPr>
              <a:t>https://vsee.com/what-is-telemedicine/</a:t>
            </a:r>
            <a:endParaRPr lang="en-US" u="sng" dirty="0"/>
          </a:p>
          <a:p>
            <a:r>
              <a:rPr lang="en-US" dirty="0"/>
              <a:t>Online </a:t>
            </a:r>
            <a:r>
              <a:rPr lang="en-US" b="1" dirty="0"/>
              <a:t>migration</a:t>
            </a:r>
            <a:r>
              <a:rPr lang="en-US" dirty="0"/>
              <a:t> due to COVID19 and changes in </a:t>
            </a:r>
            <a:r>
              <a:rPr lang="en-US" b="1" dirty="0"/>
              <a:t>laws</a:t>
            </a:r>
          </a:p>
          <a:p>
            <a:r>
              <a:rPr lang="en-US" dirty="0"/>
              <a:t>Advances in </a:t>
            </a:r>
            <a:r>
              <a:rPr lang="en-US" b="1" dirty="0"/>
              <a:t>technology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8041124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D620D3D-7FC1-A243-B2BB-55EFC931E6D0}"/>
              </a:ext>
            </a:extLst>
          </p:cNvPr>
          <p:cNvSpPr txBox="1"/>
          <p:nvPr/>
        </p:nvSpPr>
        <p:spPr>
          <a:xfrm>
            <a:off x="1722407" y="2801074"/>
            <a:ext cx="5699188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dirty="0">
                <a:latin typeface="Garamond" panose="02020404030301010803" pitchFamily="18" charset="0"/>
              </a:rPr>
              <a:t>The net effect I call</a:t>
            </a:r>
            <a:br>
              <a:rPr lang="en-US" sz="3200" dirty="0">
                <a:latin typeface="Garamond" panose="02020404030301010803" pitchFamily="18" charset="0"/>
              </a:rPr>
            </a:br>
            <a:r>
              <a:rPr lang="en-US" sz="3200" dirty="0">
                <a:latin typeface="Garamond" panose="02020404030301010803" pitchFamily="18" charset="0"/>
              </a:rPr>
              <a:t>“accelerated telemedicine” (ATM) </a:t>
            </a:r>
          </a:p>
        </p:txBody>
      </p:sp>
    </p:spTree>
    <p:extLst>
      <p:ext uri="{BB962C8B-B14F-4D97-AF65-F5344CB8AC3E}">
        <p14:creationId xmlns:p14="http://schemas.microsoft.com/office/powerpoint/2010/main" val="304166484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ED0268-C666-0C4F-9590-D964D393C6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Effects of ATM on Medical Practice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C7C9590-CFFB-774F-9943-7133C8FBCEF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40664" y="1151399"/>
            <a:ext cx="8014230" cy="5360400"/>
          </a:xfrm>
        </p:spPr>
        <p:txBody>
          <a:bodyPr/>
          <a:lstStyle/>
          <a:p>
            <a:r>
              <a:rPr lang="en-US" dirty="0"/>
              <a:t>The migration to TM will stimulate </a:t>
            </a:r>
            <a:r>
              <a:rPr lang="en-US" b="1" dirty="0"/>
              <a:t>data regimentation</a:t>
            </a:r>
          </a:p>
          <a:p>
            <a:r>
              <a:rPr lang="en-US" b="1" dirty="0"/>
              <a:t>	</a:t>
            </a:r>
            <a:r>
              <a:rPr lang="en-US" dirty="0"/>
              <a:t>Integration of data sets through </a:t>
            </a:r>
            <a:r>
              <a:rPr lang="en-US" b="1" dirty="0"/>
              <a:t>ontologies</a:t>
            </a:r>
            <a:r>
              <a:rPr lang="en-US" dirty="0"/>
              <a:t>, etc.</a:t>
            </a:r>
          </a:p>
          <a:p>
            <a:pPr indent="-342900"/>
            <a:r>
              <a:rPr lang="en-US" dirty="0"/>
              <a:t>Data regimentation will stimulate </a:t>
            </a:r>
            <a:r>
              <a:rPr lang="en-US" b="1" dirty="0"/>
              <a:t>alignment </a:t>
            </a:r>
            <a:r>
              <a:rPr lang="en-US" dirty="0"/>
              <a:t>of relations between doctor and patient</a:t>
            </a:r>
          </a:p>
          <a:p>
            <a:pPr indent="-342900"/>
            <a:r>
              <a:rPr lang="en-US" dirty="0"/>
              <a:t>	Practices will conform to imperatives of data</a:t>
            </a:r>
          </a:p>
          <a:p>
            <a:pPr indent="-342900"/>
            <a:r>
              <a:rPr lang="en-US" dirty="0"/>
              <a:t>	More pressure to use remote sensing and 	responding technologies (Internet of Things)</a:t>
            </a:r>
          </a:p>
          <a:p>
            <a:pPr indent="-342900"/>
            <a:r>
              <a:rPr lang="en-US" dirty="0"/>
              <a:t>Data regimentation will also alter forms of knowledge 	…</a:t>
            </a:r>
          </a:p>
        </p:txBody>
      </p:sp>
    </p:spTree>
    <p:extLst>
      <p:ext uri="{BB962C8B-B14F-4D97-AF65-F5344CB8AC3E}">
        <p14:creationId xmlns:p14="http://schemas.microsoft.com/office/powerpoint/2010/main" val="394625055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CE2716-0509-E34F-9C6B-FA2252909A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Effects on Knowledge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399E918-46AD-7E48-9E11-3B8F1B5CFCD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In addition to concerns about privacy, confidentiality, and security, we should be aware of epistemic issues:</a:t>
            </a:r>
          </a:p>
          <a:p>
            <a:r>
              <a:rPr lang="en-US" dirty="0"/>
              <a:t>	Biases in the data</a:t>
            </a:r>
          </a:p>
          <a:p>
            <a:r>
              <a:rPr lang="en-US" dirty="0"/>
              <a:t>	Opacity of models</a:t>
            </a:r>
          </a:p>
          <a:p>
            <a:r>
              <a:rPr lang="en-US" dirty="0"/>
              <a:t>	Amplification of theories</a:t>
            </a:r>
          </a:p>
          <a:p>
            <a:r>
              <a:rPr lang="en-US" dirty="0"/>
              <a:t>	Vectorization of self, body, etc.</a:t>
            </a:r>
          </a:p>
        </p:txBody>
      </p:sp>
    </p:spTree>
    <p:extLst>
      <p:ext uri="{BB962C8B-B14F-4D97-AF65-F5344CB8AC3E}">
        <p14:creationId xmlns:p14="http://schemas.microsoft.com/office/powerpoint/2010/main" val="366389032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Rectangle 69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143" y="0"/>
            <a:ext cx="9141714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1025" name="Picture 2" descr="Technology Medicine">
            <a:extLst>
              <a:ext uri="{FF2B5EF4-FFF2-40B4-BE49-F238E27FC236}">
                <a16:creationId xmlns:a16="http://schemas.microsoft.com/office/drawing/2014/main" id="{0382256F-86F8-0C4B-931F-85ADDC075DA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 r:link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14" b="-1"/>
          <a:stretch>
            <a:fillRect/>
          </a:stretch>
        </p:blipFill>
        <p:spPr bwMode="auto">
          <a:xfrm>
            <a:off x="20" y="1282"/>
            <a:ext cx="9143980" cy="68567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2">
            <a:extLst>
              <a:ext uri="{FF2B5EF4-FFF2-40B4-BE49-F238E27FC236}">
                <a16:creationId xmlns:a16="http://schemas.microsoft.com/office/drawing/2014/main" id="{77C3917E-0FB6-9B4F-BCAA-763C2DE7C0F8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069160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7436234D-15FA-2249-A611-B03437F51A7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2145"/>
          <a:stretch/>
        </p:blipFill>
        <p:spPr bwMode="auto">
          <a:xfrm>
            <a:off x="-1347019" y="0"/>
            <a:ext cx="7285703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2A721E9C-4131-0D49-8A48-2C95474456FD}"/>
              </a:ext>
            </a:extLst>
          </p:cNvPr>
          <p:cNvSpPr txBox="1"/>
          <p:nvPr/>
        </p:nvSpPr>
        <p:spPr>
          <a:xfrm>
            <a:off x="6056671" y="276320"/>
            <a:ext cx="2900516" cy="60016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dirty="0">
                <a:solidFill>
                  <a:schemeClr val="bg1"/>
                </a:solidFill>
                <a:latin typeface="Garamond" panose="02020404030301010803" pitchFamily="18" charset="0"/>
              </a:rPr>
              <a:t>COVID19 will transform social institutions as did the Black Death of the 14</a:t>
            </a:r>
            <a:r>
              <a:rPr lang="en-US" sz="2400" baseline="30000" dirty="0">
                <a:solidFill>
                  <a:schemeClr val="bg1"/>
                </a:solidFill>
                <a:latin typeface="Garamond" panose="02020404030301010803" pitchFamily="18" charset="0"/>
              </a:rPr>
              <a:t>th</a:t>
            </a:r>
            <a:r>
              <a:rPr lang="en-US" sz="2400" dirty="0">
                <a:solidFill>
                  <a:schemeClr val="bg1"/>
                </a:solidFill>
                <a:latin typeface="Garamond" panose="02020404030301010803" pitchFamily="18" charset="0"/>
              </a:rPr>
              <a:t> century</a:t>
            </a:r>
          </a:p>
          <a:p>
            <a:pPr algn="r"/>
            <a:endParaRPr lang="en-US" sz="2400" dirty="0">
              <a:solidFill>
                <a:schemeClr val="bg1"/>
              </a:solidFill>
              <a:latin typeface="Garamond" panose="02020404030301010803" pitchFamily="18" charset="0"/>
            </a:endParaRPr>
          </a:p>
          <a:p>
            <a:pPr algn="r"/>
            <a:r>
              <a:rPr lang="en-US" sz="2400" dirty="0">
                <a:solidFill>
                  <a:schemeClr val="bg1"/>
                </a:solidFill>
                <a:latin typeface="Garamond" panose="02020404030301010803" pitchFamily="18" charset="0"/>
              </a:rPr>
              <a:t>We are witnessing </a:t>
            </a:r>
            <a:r>
              <a:rPr lang="en-US" sz="2400" b="1" dirty="0">
                <a:solidFill>
                  <a:schemeClr val="bg1"/>
                </a:solidFill>
                <a:latin typeface="Garamond" panose="02020404030301010803" pitchFamily="18" charset="0"/>
              </a:rPr>
              <a:t>a great transformation in the organization of labor</a:t>
            </a:r>
            <a:r>
              <a:rPr lang="en-US" sz="2400" dirty="0">
                <a:solidFill>
                  <a:schemeClr val="bg1"/>
                </a:solidFill>
                <a:latin typeface="Garamond" panose="02020404030301010803" pitchFamily="18" charset="0"/>
              </a:rPr>
              <a:t> through a mass migration of services online </a:t>
            </a:r>
          </a:p>
          <a:p>
            <a:pPr algn="r"/>
            <a:endParaRPr lang="en-US" sz="2400" dirty="0">
              <a:solidFill>
                <a:schemeClr val="bg1"/>
              </a:solidFill>
              <a:latin typeface="Garamond" panose="02020404030301010803" pitchFamily="18" charset="0"/>
            </a:endParaRPr>
          </a:p>
          <a:p>
            <a:pPr algn="r"/>
            <a:r>
              <a:rPr lang="en-US" sz="2400" dirty="0">
                <a:solidFill>
                  <a:schemeClr val="bg1"/>
                </a:solidFill>
                <a:latin typeface="Garamond" panose="02020404030301010803" pitchFamily="18" charset="0"/>
              </a:rPr>
              <a:t>Education, business, and </a:t>
            </a:r>
            <a:r>
              <a:rPr lang="en-US" sz="2400" b="1" dirty="0">
                <a:solidFill>
                  <a:schemeClr val="bg1"/>
                </a:solidFill>
                <a:latin typeface="Garamond" panose="02020404030301010803" pitchFamily="18" charset="0"/>
              </a:rPr>
              <a:t>medicine</a:t>
            </a:r>
            <a:r>
              <a:rPr lang="en-US" sz="2400" dirty="0">
                <a:solidFill>
                  <a:schemeClr val="bg1"/>
                </a:solidFill>
                <a:latin typeface="Garamond" panose="02020404030301010803" pitchFamily="18" charset="0"/>
              </a:rPr>
              <a:t> are all being affected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27A35751-AD05-1748-AD60-69476D70A91B}"/>
              </a:ext>
            </a:extLst>
          </p:cNvPr>
          <p:cNvSpPr/>
          <p:nvPr/>
        </p:nvSpPr>
        <p:spPr>
          <a:xfrm>
            <a:off x="-1288274" y="6357513"/>
            <a:ext cx="7226958" cy="4308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100" b="1" dirty="0">
                <a:solidFill>
                  <a:schemeClr val="bg2"/>
                </a:solidFill>
              </a:rPr>
              <a:t>Black Death </a:t>
            </a:r>
            <a:r>
              <a:rPr lang="en-US" sz="1100" i="1" dirty="0">
                <a:solidFill>
                  <a:schemeClr val="bg2"/>
                </a:solidFill>
              </a:rPr>
              <a:t>Blessed Bernard </a:t>
            </a:r>
            <a:r>
              <a:rPr lang="en-US" sz="1100" i="1" dirty="0" err="1">
                <a:solidFill>
                  <a:schemeClr val="bg2"/>
                </a:solidFill>
              </a:rPr>
              <a:t>Tolomei</a:t>
            </a:r>
            <a:r>
              <a:rPr lang="en-US" sz="1100" i="1" dirty="0">
                <a:solidFill>
                  <a:schemeClr val="bg2"/>
                </a:solidFill>
              </a:rPr>
              <a:t> Interceding for the Cessation of the Plague in Siena</a:t>
            </a:r>
            <a:r>
              <a:rPr lang="en-US" sz="1100" dirty="0">
                <a:solidFill>
                  <a:schemeClr val="bg2"/>
                </a:solidFill>
              </a:rPr>
              <a:t>, oil on copper by Giuseppe Maria </a:t>
            </a:r>
            <a:r>
              <a:rPr lang="en-US" sz="1100" dirty="0" err="1">
                <a:solidFill>
                  <a:schemeClr val="bg2"/>
                </a:solidFill>
              </a:rPr>
              <a:t>Crespi</a:t>
            </a:r>
            <a:r>
              <a:rPr lang="en-US" sz="1100" dirty="0">
                <a:solidFill>
                  <a:schemeClr val="bg2"/>
                </a:solidFill>
              </a:rPr>
              <a:t>, c. 1735. </a:t>
            </a:r>
            <a:r>
              <a:rPr lang="en-US" sz="1100" i="1" dirty="0">
                <a:solidFill>
                  <a:schemeClr val="bg2"/>
                </a:solidFill>
              </a:rPr>
              <a:t>Active Museum/</a:t>
            </a:r>
            <a:r>
              <a:rPr lang="en-US" sz="1100" i="1" dirty="0" err="1">
                <a:solidFill>
                  <a:schemeClr val="bg2"/>
                </a:solidFill>
              </a:rPr>
              <a:t>Alamy</a:t>
            </a:r>
            <a:endParaRPr lang="en-US" sz="1100" i="1" dirty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5629127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49" name="Picture 3" descr="Diagram&#10;&#10;Description automatically generated">
            <a:extLst>
              <a:ext uri="{FF2B5EF4-FFF2-40B4-BE49-F238E27FC236}">
                <a16:creationId xmlns:a16="http://schemas.microsoft.com/office/drawing/2014/main" id="{D7C0B56C-D5EB-1347-A30E-89967D226CA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r:link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11525" y="536461"/>
            <a:ext cx="7920948" cy="55710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2">
            <a:extLst>
              <a:ext uri="{FF2B5EF4-FFF2-40B4-BE49-F238E27FC236}">
                <a16:creationId xmlns:a16="http://schemas.microsoft.com/office/drawing/2014/main" id="{CF602E51-BD1E-904F-B290-538588CE88B3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92A8582-F79B-694F-9C7E-1DB9CEE5A1CA}"/>
              </a:ext>
            </a:extLst>
          </p:cNvPr>
          <p:cNvSpPr/>
          <p:nvPr/>
        </p:nvSpPr>
        <p:spPr>
          <a:xfrm>
            <a:off x="611524" y="6214533"/>
            <a:ext cx="8143369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400" dirty="0">
                <a:hlinkClick r:id="rId4"/>
              </a:rPr>
              <a:t>https://ndocsoftware.com/2019/09/telehealth-technology-future-calling/</a:t>
            </a:r>
            <a:r>
              <a:rPr lang="en-US" sz="14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45530283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FA29B9-AE15-ED4E-B3D7-D704932A2E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9748" y="304944"/>
            <a:ext cx="8054589" cy="763500"/>
          </a:xfrm>
        </p:spPr>
        <p:txBody>
          <a:bodyPr/>
          <a:lstStyle/>
          <a:p>
            <a:r>
              <a:rPr lang="en-US" sz="3600" dirty="0"/>
              <a:t>Changes in US Telemedicine due to COVID19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9B13F4F-4E37-C248-94D8-829A39D8AE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79373" y="1299939"/>
            <a:ext cx="6647369" cy="5360400"/>
          </a:xfrm>
        </p:spPr>
        <p:txBody>
          <a:bodyPr/>
          <a:lstStyle/>
          <a:p>
            <a:pPr marL="76200" indent="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None/>
            </a:pPr>
            <a:r>
              <a:rPr lang="en-US" sz="2800" dirty="0"/>
              <a:t>Medicare will </a:t>
            </a:r>
            <a:r>
              <a:rPr lang="en-US" sz="2800" b="1" dirty="0"/>
              <a:t>pay the same rate </a:t>
            </a:r>
            <a:r>
              <a:rPr lang="en-US" sz="2800" dirty="0"/>
              <a:t>to physicians for telehealth services</a:t>
            </a:r>
          </a:p>
          <a:p>
            <a:pPr marL="76200" indent="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None/>
            </a:pPr>
            <a:r>
              <a:rPr lang="en-US" sz="2800" dirty="0"/>
              <a:t>Patients can </a:t>
            </a:r>
            <a:r>
              <a:rPr lang="en-US" sz="2800" b="1" dirty="0"/>
              <a:t>be in their homes </a:t>
            </a:r>
            <a:r>
              <a:rPr lang="en-US" sz="2800" dirty="0"/>
              <a:t>to receive telehealth services</a:t>
            </a:r>
          </a:p>
          <a:p>
            <a:pPr marL="76200" indent="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None/>
            </a:pPr>
            <a:r>
              <a:rPr lang="en-US" sz="2800" dirty="0"/>
              <a:t>Patients </a:t>
            </a:r>
            <a:r>
              <a:rPr lang="en-US" sz="2800" b="1" dirty="0"/>
              <a:t>do not need an existing relationship </a:t>
            </a:r>
            <a:r>
              <a:rPr lang="en-US" sz="2800" dirty="0"/>
              <a:t>with the attending physician</a:t>
            </a:r>
          </a:p>
          <a:p>
            <a:pPr marL="76200" indent="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None/>
            </a:pPr>
            <a:r>
              <a:rPr lang="en-US" sz="2800" dirty="0"/>
              <a:t>Physicians may </a:t>
            </a:r>
            <a:r>
              <a:rPr lang="en-US" sz="2800" b="1" dirty="0"/>
              <a:t>waive or reduce cost-sharing </a:t>
            </a:r>
            <a:r>
              <a:rPr lang="en-US" sz="2800" dirty="0"/>
              <a:t>for telehealth visits</a:t>
            </a:r>
          </a:p>
          <a:p>
            <a:pPr marL="76200" indent="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None/>
            </a:pPr>
            <a:r>
              <a:rPr lang="en-US" sz="2800" dirty="0"/>
              <a:t>Physicians </a:t>
            </a:r>
            <a:r>
              <a:rPr lang="en-US" sz="2800" b="1" dirty="0"/>
              <a:t>licensed in one state </a:t>
            </a:r>
            <a:r>
              <a:rPr lang="en-US" sz="2800" dirty="0"/>
              <a:t>may see a patient in a different state</a:t>
            </a:r>
          </a:p>
          <a:p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CEB3BE6-833B-DC4D-9EB1-89A5F2EDAAF9}"/>
              </a:ext>
            </a:extLst>
          </p:cNvPr>
          <p:cNvSpPr/>
          <p:nvPr/>
        </p:nvSpPr>
        <p:spPr>
          <a:xfrm>
            <a:off x="569748" y="6428844"/>
            <a:ext cx="8396419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>
                <a:hlinkClick r:id="rId2"/>
              </a:rPr>
              <a:t>https://www.ama-assn.org/practice-management/digital/5-huge-ways-pandemic-has-changed-telemedicine</a:t>
            </a:r>
            <a:r>
              <a:rPr lang="en-US" sz="1400" dirty="0"/>
              <a:t> </a:t>
            </a:r>
          </a:p>
        </p:txBody>
      </p:sp>
      <p:sp>
        <p:nvSpPr>
          <p:cNvPr id="5" name="AutoShape 2" descr="American Medical Association">
            <a:extLst>
              <a:ext uri="{FF2B5EF4-FFF2-40B4-BE49-F238E27FC236}">
                <a16:creationId xmlns:a16="http://schemas.microsoft.com/office/drawing/2014/main" id="{8A1DB778-4B24-1642-96D7-B74E7AA7EC3F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419599" y="3276599"/>
            <a:ext cx="1887415" cy="18874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F395894-C333-974B-A1AF-263085907FE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01169" y="1188641"/>
            <a:ext cx="2400300" cy="102870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18696435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42E337-7E2D-CB4B-B255-133DB3A114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Telemedicine?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83DADDE-5197-3C48-BAF2-BE3124B25EC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40664" y="989349"/>
            <a:ext cx="4804730" cy="5360400"/>
          </a:xfrm>
        </p:spPr>
        <p:txBody>
          <a:bodyPr/>
          <a:lstStyle/>
          <a:p>
            <a:pPr marL="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</a:pPr>
            <a:r>
              <a:rPr lang="en-US" sz="2400" dirty="0"/>
              <a:t>The </a:t>
            </a:r>
            <a:r>
              <a:rPr lang="en-US" sz="2400" b="1" dirty="0"/>
              <a:t>remote delivery of healthcare </a:t>
            </a:r>
            <a:r>
              <a:rPr lang="en-US" sz="2400" dirty="0"/>
              <a:t>services, especially via </a:t>
            </a:r>
            <a:r>
              <a:rPr lang="en-US" sz="2400" b="1" dirty="0"/>
              <a:t>networked computer media</a:t>
            </a:r>
            <a:r>
              <a:rPr lang="en-US" sz="2400" dirty="0"/>
              <a:t>. In the US, it is usually defined as:</a:t>
            </a:r>
          </a:p>
          <a:p>
            <a:pPr marL="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</a:pPr>
            <a:r>
              <a:rPr lang="en-US" sz="2400" b="1" i="1" dirty="0"/>
              <a:t>Interactive Medicine</a:t>
            </a:r>
            <a:r>
              <a:rPr lang="en-US" sz="2400" b="1" dirty="0"/>
              <a:t>: </a:t>
            </a:r>
            <a:r>
              <a:rPr lang="en-US" sz="2400" dirty="0"/>
              <a:t>patients and physicians communicate in real-time</a:t>
            </a:r>
          </a:p>
          <a:p>
            <a:pPr marL="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</a:pPr>
            <a:r>
              <a:rPr lang="en-US" sz="2400" b="1" i="1" dirty="0"/>
              <a:t>Store-and-Forward</a:t>
            </a:r>
            <a:r>
              <a:rPr lang="en-US" sz="2400" b="1" dirty="0"/>
              <a:t>: </a:t>
            </a:r>
            <a:r>
              <a:rPr lang="en-US" sz="2400" dirty="0"/>
              <a:t>providers share patient information with a practitioner in another location </a:t>
            </a:r>
          </a:p>
          <a:p>
            <a:pPr marL="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</a:pPr>
            <a:r>
              <a:rPr lang="en-US" sz="2400" b="1" i="1" dirty="0"/>
              <a:t>Remote Patient Monitoring</a:t>
            </a:r>
            <a:r>
              <a:rPr lang="en-US" sz="2400" b="1" dirty="0"/>
              <a:t>: </a:t>
            </a:r>
            <a:r>
              <a:rPr lang="en-US" sz="2400" dirty="0"/>
              <a:t>remote caregivers monitor patients at home using mobile data-collecting devices</a:t>
            </a:r>
          </a:p>
          <a:p>
            <a:endParaRPr lang="en-US" sz="2400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809603E-8063-7C4B-8112-9C4E9B921B53}"/>
              </a:ext>
            </a:extLst>
          </p:cNvPr>
          <p:cNvSpPr/>
          <p:nvPr/>
        </p:nvSpPr>
        <p:spPr>
          <a:xfrm>
            <a:off x="740664" y="6274956"/>
            <a:ext cx="3077637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400" dirty="0">
                <a:hlinkClick r:id="rId2"/>
              </a:rPr>
              <a:t>https://vsee.com/what-is-telemedicine</a:t>
            </a:r>
            <a:r>
              <a:rPr lang="en-US" sz="1400" dirty="0"/>
              <a:t> </a:t>
            </a: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39395781-B5AE-E046-881E-2D01A12BC093}"/>
              </a:ext>
            </a:extLst>
          </p:cNvPr>
          <p:cNvSpPr/>
          <p:nvPr/>
        </p:nvSpPr>
        <p:spPr>
          <a:xfrm>
            <a:off x="5607681" y="3005079"/>
            <a:ext cx="914400" cy="914400"/>
          </a:xfrm>
          <a:prstGeom prst="ellipse">
            <a:avLst/>
          </a:prstGeom>
          <a:ln w="38100">
            <a:solidFill>
              <a:schemeClr val="accent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ln w="12700">
                  <a:solidFill>
                    <a:schemeClr val="tx1"/>
                  </a:solidFill>
                </a:ln>
              </a:rPr>
              <a:t>D</a:t>
            </a:r>
            <a:r>
              <a:rPr lang="en-US" baseline="-25000" dirty="0">
                <a:ln w="12700">
                  <a:solidFill>
                    <a:schemeClr val="tx1"/>
                  </a:solidFill>
                </a:ln>
              </a:rPr>
              <a:t>1</a:t>
            </a: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F10710BB-4A24-CB4B-A1ED-E1A7AEC4C3E5}"/>
              </a:ext>
            </a:extLst>
          </p:cNvPr>
          <p:cNvSpPr/>
          <p:nvPr/>
        </p:nvSpPr>
        <p:spPr>
          <a:xfrm>
            <a:off x="7410907" y="1137301"/>
            <a:ext cx="914400" cy="914400"/>
          </a:xfrm>
          <a:prstGeom prst="ellipse">
            <a:avLst/>
          </a:prstGeom>
          <a:ln w="38100">
            <a:solidFill>
              <a:schemeClr val="accent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ln w="12700">
                  <a:solidFill>
                    <a:schemeClr val="tx1"/>
                  </a:solidFill>
                </a:ln>
              </a:rPr>
              <a:t>P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89570193-E660-4443-BE94-53CE5427B65A}"/>
              </a:ext>
            </a:extLst>
          </p:cNvPr>
          <p:cNvSpPr/>
          <p:nvPr/>
        </p:nvSpPr>
        <p:spPr>
          <a:xfrm>
            <a:off x="7396885" y="5034545"/>
            <a:ext cx="914400" cy="914400"/>
          </a:xfrm>
          <a:prstGeom prst="ellipse">
            <a:avLst/>
          </a:prstGeom>
          <a:ln w="38100">
            <a:solidFill>
              <a:schemeClr val="accent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ln w="12700">
                  <a:solidFill>
                    <a:schemeClr val="tx1"/>
                  </a:solidFill>
                </a:ln>
              </a:rPr>
              <a:t>D</a:t>
            </a:r>
            <a:r>
              <a:rPr lang="en-US" baseline="-25000" dirty="0">
                <a:ln w="12700">
                  <a:solidFill>
                    <a:schemeClr val="tx1"/>
                  </a:solidFill>
                </a:ln>
              </a:rPr>
              <a:t>2</a:t>
            </a:r>
          </a:p>
        </p:txBody>
      </p:sp>
      <p:sp>
        <p:nvSpPr>
          <p:cNvPr id="8" name="Left-Right Arrow 7">
            <a:extLst>
              <a:ext uri="{FF2B5EF4-FFF2-40B4-BE49-F238E27FC236}">
                <a16:creationId xmlns:a16="http://schemas.microsoft.com/office/drawing/2014/main" id="{C3A1FFD8-4269-6744-AF5B-4FF28A8B694D}"/>
              </a:ext>
            </a:extLst>
          </p:cNvPr>
          <p:cNvSpPr/>
          <p:nvPr/>
        </p:nvSpPr>
        <p:spPr>
          <a:xfrm rot="18996675">
            <a:off x="6215206" y="2338695"/>
            <a:ext cx="1327355" cy="285135"/>
          </a:xfrm>
          <a:prstGeom prst="leftRightArrow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Left-Right Arrow 8">
            <a:extLst>
              <a:ext uri="{FF2B5EF4-FFF2-40B4-BE49-F238E27FC236}">
                <a16:creationId xmlns:a16="http://schemas.microsoft.com/office/drawing/2014/main" id="{5BA6E008-DE3A-F54C-B698-D37B85380E93}"/>
              </a:ext>
            </a:extLst>
          </p:cNvPr>
          <p:cNvSpPr/>
          <p:nvPr/>
        </p:nvSpPr>
        <p:spPr>
          <a:xfrm rot="2812389">
            <a:off x="6192722" y="4379537"/>
            <a:ext cx="1327355" cy="285135"/>
          </a:xfrm>
          <a:prstGeom prst="leftRightArrow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1C4C3EC-1BCF-D04F-B2AF-CD6EFD54533F}"/>
              </a:ext>
            </a:extLst>
          </p:cNvPr>
          <p:cNvSpPr txBox="1"/>
          <p:nvPr/>
        </p:nvSpPr>
        <p:spPr>
          <a:xfrm rot="19069300">
            <a:off x="5967685" y="1948308"/>
            <a:ext cx="11829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Interactive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8C5D2E2-447A-D94B-9299-6B409944A81F}"/>
              </a:ext>
            </a:extLst>
          </p:cNvPr>
          <p:cNvSpPr txBox="1"/>
          <p:nvPr/>
        </p:nvSpPr>
        <p:spPr>
          <a:xfrm rot="2928258">
            <a:off x="6863824" y="3940263"/>
            <a:ext cx="144746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Store-and-forward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C02CB8F-AADA-7841-9617-6BDEAE8091FB}"/>
              </a:ext>
            </a:extLst>
          </p:cNvPr>
          <p:cNvSpPr txBox="1"/>
          <p:nvPr/>
        </p:nvSpPr>
        <p:spPr>
          <a:xfrm rot="18941480">
            <a:off x="6357639" y="2534156"/>
            <a:ext cx="17108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Monitoring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90E748A-D1CF-D548-AF08-787BB88CABB6}"/>
              </a:ext>
            </a:extLst>
          </p:cNvPr>
          <p:cNvSpPr txBox="1"/>
          <p:nvPr/>
        </p:nvSpPr>
        <p:spPr>
          <a:xfrm>
            <a:off x="5716066" y="1376882"/>
            <a:ext cx="69762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D2P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D9DF068-4BCA-8C4B-8249-90D712BE3217}"/>
              </a:ext>
            </a:extLst>
          </p:cNvPr>
          <p:cNvSpPr txBox="1"/>
          <p:nvPr/>
        </p:nvSpPr>
        <p:spPr>
          <a:xfrm>
            <a:off x="5700838" y="5255350"/>
            <a:ext cx="72808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D2D</a:t>
            </a:r>
          </a:p>
        </p:txBody>
      </p:sp>
    </p:spTree>
    <p:extLst>
      <p:ext uri="{BB962C8B-B14F-4D97-AF65-F5344CB8AC3E}">
        <p14:creationId xmlns:p14="http://schemas.microsoft.com/office/powerpoint/2010/main" val="80631018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3">
            <a:extLst>
              <a:ext uri="{FF2B5EF4-FFF2-40B4-BE49-F238E27FC236}">
                <a16:creationId xmlns:a16="http://schemas.microsoft.com/office/drawing/2014/main" id="{3575907A-0453-1146-80A9-FE0F4F9B2CE4}"/>
              </a:ext>
            </a:extLst>
          </p:cNvPr>
          <p:cNvSpPr/>
          <p:nvPr/>
        </p:nvSpPr>
        <p:spPr>
          <a:xfrm>
            <a:off x="760912" y="1269870"/>
            <a:ext cx="914400" cy="914400"/>
          </a:xfrm>
          <a:prstGeom prst="ellipse">
            <a:avLst/>
          </a:prstGeom>
          <a:ln w="38100">
            <a:solidFill>
              <a:schemeClr val="accent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ln w="12700">
                  <a:solidFill>
                    <a:schemeClr val="tx1"/>
                  </a:solidFill>
                </a:ln>
              </a:rPr>
              <a:t>D</a:t>
            </a:r>
            <a:r>
              <a:rPr lang="en-US" baseline="-25000" dirty="0">
                <a:ln w="12700">
                  <a:solidFill>
                    <a:schemeClr val="tx1"/>
                  </a:solidFill>
                </a:ln>
              </a:rPr>
              <a:t>1</a:t>
            </a: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B7F4E0F7-E06E-1D4B-B3E3-D972F408729E}"/>
              </a:ext>
            </a:extLst>
          </p:cNvPr>
          <p:cNvSpPr/>
          <p:nvPr/>
        </p:nvSpPr>
        <p:spPr>
          <a:xfrm>
            <a:off x="6584859" y="1537520"/>
            <a:ext cx="914400" cy="914400"/>
          </a:xfrm>
          <a:prstGeom prst="ellipse">
            <a:avLst/>
          </a:prstGeom>
          <a:ln w="38100">
            <a:solidFill>
              <a:schemeClr val="accent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ln w="12700">
                  <a:solidFill>
                    <a:schemeClr val="tx1"/>
                  </a:solidFill>
                </a:ln>
              </a:rPr>
              <a:t>P</a:t>
            </a:r>
            <a:r>
              <a:rPr lang="en-US" baseline="-25000" dirty="0">
                <a:ln w="12700">
                  <a:solidFill>
                    <a:schemeClr val="tx1"/>
                  </a:solidFill>
                </a:ln>
              </a:rPr>
              <a:t>1</a:t>
            </a: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ED392E3C-9ED3-E444-B5CC-67C518107241}"/>
              </a:ext>
            </a:extLst>
          </p:cNvPr>
          <p:cNvSpPr/>
          <p:nvPr/>
        </p:nvSpPr>
        <p:spPr>
          <a:xfrm>
            <a:off x="753052" y="3350915"/>
            <a:ext cx="914400" cy="914400"/>
          </a:xfrm>
          <a:prstGeom prst="ellipse">
            <a:avLst/>
          </a:prstGeom>
          <a:ln w="38100">
            <a:solidFill>
              <a:schemeClr val="accent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ln w="12700">
                  <a:solidFill>
                    <a:schemeClr val="tx1"/>
                  </a:solidFill>
                </a:ln>
              </a:rPr>
              <a:t>D</a:t>
            </a:r>
            <a:r>
              <a:rPr lang="en-US" baseline="-25000" dirty="0">
                <a:ln w="12700">
                  <a:solidFill>
                    <a:schemeClr val="tx1"/>
                  </a:solidFill>
                </a:ln>
              </a:rPr>
              <a:t>2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4001F58-761E-E645-A8AA-953073B3F290}"/>
              </a:ext>
            </a:extLst>
          </p:cNvPr>
          <p:cNvSpPr txBox="1"/>
          <p:nvPr/>
        </p:nvSpPr>
        <p:spPr>
          <a:xfrm>
            <a:off x="51406" y="4400492"/>
            <a:ext cx="235212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Store-and-forward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3E7B8D9-D66C-754F-BEA8-2020A8E80CD2}"/>
              </a:ext>
            </a:extLst>
          </p:cNvPr>
          <p:cNvSpPr txBox="1"/>
          <p:nvPr/>
        </p:nvSpPr>
        <p:spPr>
          <a:xfrm>
            <a:off x="4497953" y="4269995"/>
            <a:ext cx="298181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Remote monitoring</a:t>
            </a:r>
          </a:p>
        </p:txBody>
      </p:sp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9846A5D1-7636-A74A-9F1B-3E244641BB24}"/>
              </a:ext>
            </a:extLst>
          </p:cNvPr>
          <p:cNvSpPr/>
          <p:nvPr/>
        </p:nvSpPr>
        <p:spPr>
          <a:xfrm>
            <a:off x="2679285" y="2378736"/>
            <a:ext cx="1406013" cy="808703"/>
          </a:xfrm>
          <a:prstGeom prst="roundRect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PLATFORM</a:t>
            </a:r>
          </a:p>
        </p:txBody>
      </p:sp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365B42AA-46AB-154E-AAFB-3F66950C87F5}"/>
              </a:ext>
            </a:extLst>
          </p:cNvPr>
          <p:cNvSpPr/>
          <p:nvPr/>
        </p:nvSpPr>
        <p:spPr>
          <a:xfrm>
            <a:off x="5089273" y="1590369"/>
            <a:ext cx="1111045" cy="808703"/>
          </a:xfrm>
          <a:prstGeom prst="round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SENSORS</a:t>
            </a:r>
          </a:p>
        </p:txBody>
      </p:sp>
      <p:sp>
        <p:nvSpPr>
          <p:cNvPr id="14" name="Can 13">
            <a:extLst>
              <a:ext uri="{FF2B5EF4-FFF2-40B4-BE49-F238E27FC236}">
                <a16:creationId xmlns:a16="http://schemas.microsoft.com/office/drawing/2014/main" id="{5D81EF2D-6168-AC45-9E0E-8D1C7444F746}"/>
              </a:ext>
            </a:extLst>
          </p:cNvPr>
          <p:cNvSpPr/>
          <p:nvPr/>
        </p:nvSpPr>
        <p:spPr>
          <a:xfrm>
            <a:off x="2825342" y="4265315"/>
            <a:ext cx="1106040" cy="984741"/>
          </a:xfrm>
          <a:prstGeom prst="can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DATA</a:t>
            </a:r>
          </a:p>
        </p:txBody>
      </p:sp>
      <p:sp>
        <p:nvSpPr>
          <p:cNvPr id="16" name="Rounded Rectangle 15">
            <a:extLst>
              <a:ext uri="{FF2B5EF4-FFF2-40B4-BE49-F238E27FC236}">
                <a16:creationId xmlns:a16="http://schemas.microsoft.com/office/drawing/2014/main" id="{8215D19E-26CF-984A-B448-5A3657565200}"/>
              </a:ext>
            </a:extLst>
          </p:cNvPr>
          <p:cNvSpPr/>
          <p:nvPr/>
        </p:nvSpPr>
        <p:spPr>
          <a:xfrm>
            <a:off x="5089273" y="3187439"/>
            <a:ext cx="1111045" cy="808703"/>
          </a:xfrm>
          <a:prstGeom prst="round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SENSORS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6D6A33FD-19F5-A241-9FD4-B3B8071F6ECD}"/>
              </a:ext>
            </a:extLst>
          </p:cNvPr>
          <p:cNvCxnSpPr>
            <a:cxnSpLocks/>
            <a:stCxn id="5" idx="2"/>
            <a:endCxn id="13" idx="3"/>
          </p:cNvCxnSpPr>
          <p:nvPr/>
        </p:nvCxnSpPr>
        <p:spPr>
          <a:xfrm flipH="1">
            <a:off x="6200318" y="1994720"/>
            <a:ext cx="384541" cy="1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A5BBDF19-8BED-F441-957C-29E8EF76A3D9}"/>
              </a:ext>
            </a:extLst>
          </p:cNvPr>
          <p:cNvCxnSpPr>
            <a:cxnSpLocks/>
            <a:stCxn id="13" idx="1"/>
          </p:cNvCxnSpPr>
          <p:nvPr/>
        </p:nvCxnSpPr>
        <p:spPr>
          <a:xfrm flipH="1">
            <a:off x="4085298" y="1994721"/>
            <a:ext cx="1003975" cy="557533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Oval 25">
            <a:extLst>
              <a:ext uri="{FF2B5EF4-FFF2-40B4-BE49-F238E27FC236}">
                <a16:creationId xmlns:a16="http://schemas.microsoft.com/office/drawing/2014/main" id="{013FB477-42C5-EF4F-85C5-E28AAE171F3D}"/>
              </a:ext>
            </a:extLst>
          </p:cNvPr>
          <p:cNvSpPr/>
          <p:nvPr/>
        </p:nvSpPr>
        <p:spPr>
          <a:xfrm>
            <a:off x="6650936" y="3134590"/>
            <a:ext cx="914400" cy="914400"/>
          </a:xfrm>
          <a:prstGeom prst="ellipse">
            <a:avLst/>
          </a:prstGeom>
          <a:ln w="38100">
            <a:solidFill>
              <a:schemeClr val="accent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ln w="12700">
                  <a:solidFill>
                    <a:schemeClr val="tx1"/>
                  </a:solidFill>
                </a:ln>
              </a:rPr>
              <a:t>P</a:t>
            </a:r>
            <a:r>
              <a:rPr lang="en-US" baseline="-25000" dirty="0">
                <a:ln w="12700">
                  <a:solidFill>
                    <a:schemeClr val="tx1"/>
                  </a:solidFill>
                </a:ln>
              </a:rPr>
              <a:t>2</a:t>
            </a:r>
          </a:p>
        </p:txBody>
      </p: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201D1634-2AA5-0646-B8C2-DEBB864C0944}"/>
              </a:ext>
            </a:extLst>
          </p:cNvPr>
          <p:cNvCxnSpPr>
            <a:cxnSpLocks/>
            <a:stCxn id="26" idx="2"/>
            <a:endCxn id="16" idx="3"/>
          </p:cNvCxnSpPr>
          <p:nvPr/>
        </p:nvCxnSpPr>
        <p:spPr>
          <a:xfrm flipH="1">
            <a:off x="6200318" y="3591790"/>
            <a:ext cx="450618" cy="1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975E1BFD-0AB3-6943-AD9B-4CCC9AB3DC08}"/>
              </a:ext>
            </a:extLst>
          </p:cNvPr>
          <p:cNvCxnSpPr>
            <a:cxnSpLocks/>
            <a:stCxn id="16" idx="1"/>
          </p:cNvCxnSpPr>
          <p:nvPr/>
        </p:nvCxnSpPr>
        <p:spPr>
          <a:xfrm flipH="1" flipV="1">
            <a:off x="4085298" y="2916820"/>
            <a:ext cx="1003975" cy="674971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92C11F80-236F-1149-BAEA-CEB205F19575}"/>
              </a:ext>
            </a:extLst>
          </p:cNvPr>
          <p:cNvCxnSpPr>
            <a:cxnSpLocks/>
            <a:stCxn id="14" idx="1"/>
            <a:endCxn id="12" idx="2"/>
          </p:cNvCxnSpPr>
          <p:nvPr/>
        </p:nvCxnSpPr>
        <p:spPr>
          <a:xfrm flipV="1">
            <a:off x="3378362" y="3187439"/>
            <a:ext cx="3930" cy="1077876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2E2CD801-4CDA-A046-A7CF-7FEC0404FD79}"/>
              </a:ext>
            </a:extLst>
          </p:cNvPr>
          <p:cNvCxnSpPr>
            <a:cxnSpLocks/>
            <a:stCxn id="4" idx="6"/>
          </p:cNvCxnSpPr>
          <p:nvPr/>
        </p:nvCxnSpPr>
        <p:spPr>
          <a:xfrm>
            <a:off x="1675312" y="1727070"/>
            <a:ext cx="1003973" cy="911958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8558D655-92BD-4E49-A6E2-97412B97EF61}"/>
              </a:ext>
            </a:extLst>
          </p:cNvPr>
          <p:cNvCxnSpPr>
            <a:cxnSpLocks/>
          </p:cNvCxnSpPr>
          <p:nvPr/>
        </p:nvCxnSpPr>
        <p:spPr>
          <a:xfrm flipV="1">
            <a:off x="1659592" y="2885912"/>
            <a:ext cx="1011833" cy="1025027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Title 1">
            <a:extLst>
              <a:ext uri="{FF2B5EF4-FFF2-40B4-BE49-F238E27FC236}">
                <a16:creationId xmlns:a16="http://schemas.microsoft.com/office/drawing/2014/main" id="{98F0FB2F-CE22-1C43-B418-3A0617B9F2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0664" y="275267"/>
            <a:ext cx="7731794" cy="763500"/>
          </a:xfrm>
        </p:spPr>
        <p:txBody>
          <a:bodyPr/>
          <a:lstStyle/>
          <a:p>
            <a:r>
              <a:rPr lang="en-US" dirty="0"/>
              <a:t>Telemedicine as Assemblage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0438BF0A-FD93-7F4F-8AAA-D7BDEB9570F7}"/>
              </a:ext>
            </a:extLst>
          </p:cNvPr>
          <p:cNvSpPr txBox="1"/>
          <p:nvPr/>
        </p:nvSpPr>
        <p:spPr>
          <a:xfrm>
            <a:off x="1282480" y="5377134"/>
            <a:ext cx="419795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i="1" dirty="0"/>
              <a:t>Sensor data, electronic health records, transactional data, metadata, etc.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C68F82F8-7401-0146-A3E8-8D2C5294D3CC}"/>
              </a:ext>
            </a:extLst>
          </p:cNvPr>
          <p:cNvSpPr txBox="1"/>
          <p:nvPr/>
        </p:nvSpPr>
        <p:spPr>
          <a:xfrm>
            <a:off x="3021270" y="1868237"/>
            <a:ext cx="6499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Apps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8BEB2549-6842-1E44-BA74-C5A6E3890A20}"/>
              </a:ext>
            </a:extLst>
          </p:cNvPr>
          <p:cNvSpPr txBox="1"/>
          <p:nvPr/>
        </p:nvSpPr>
        <p:spPr>
          <a:xfrm>
            <a:off x="1891387" y="1233052"/>
            <a:ext cx="298181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Interactive medicine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38CA4235-3D51-D54B-A07A-09F59443B6FF}"/>
              </a:ext>
            </a:extLst>
          </p:cNvPr>
          <p:cNvSpPr txBox="1"/>
          <p:nvPr/>
        </p:nvSpPr>
        <p:spPr>
          <a:xfrm>
            <a:off x="7612927" y="2552254"/>
            <a:ext cx="80021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bg1">
                    <a:lumMod val="50000"/>
                  </a:schemeClr>
                </a:solidFill>
              </a:rPr>
              <a:t>P2P?</a:t>
            </a:r>
          </a:p>
        </p:txBody>
      </p:sp>
    </p:spTree>
    <p:extLst>
      <p:ext uri="{BB962C8B-B14F-4D97-AF65-F5344CB8AC3E}">
        <p14:creationId xmlns:p14="http://schemas.microsoft.com/office/powerpoint/2010/main" val="94544256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83458B-9AB3-8C4D-89D2-E43DC83EF6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F8E9EB6-2EC1-4C4A-A0F9-9CB3BB89A9A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40664" y="1151399"/>
            <a:ext cx="7731794" cy="5360400"/>
          </a:xfrm>
        </p:spPr>
        <p:txBody>
          <a:bodyPr/>
          <a:lstStyle/>
          <a:p>
            <a:r>
              <a:rPr lang="en-US" b="1" dirty="0"/>
              <a:t>Locus Health </a:t>
            </a:r>
            <a:r>
              <a:rPr lang="en-US" sz="2400" dirty="0"/>
              <a:t>(</a:t>
            </a:r>
            <a:r>
              <a:rPr lang="en-US" sz="2400" dirty="0" err="1"/>
              <a:t>locushealth.com</a:t>
            </a:r>
            <a:r>
              <a:rPr lang="en-US" sz="2400" dirty="0"/>
              <a:t>)</a:t>
            </a:r>
          </a:p>
          <a:p>
            <a:pPr marL="571500" lvl="1" indent="0">
              <a:buNone/>
            </a:pPr>
            <a:r>
              <a:rPr lang="en-US" sz="2800" dirty="0"/>
              <a:t>Tailored remote monitoring, patient engagement and navigation platform, focused on key adult populations like cardiac </a:t>
            </a:r>
            <a:r>
              <a:rPr lang="en-US" dirty="0"/>
              <a:t>r</a:t>
            </a:r>
            <a:r>
              <a:rPr lang="en-US" sz="2800" dirty="0"/>
              <a:t>ehab, oncology, and transplant, as well as vulnerable pediatric conditions.</a:t>
            </a:r>
            <a:endParaRPr lang="en-US" dirty="0"/>
          </a:p>
          <a:p>
            <a:r>
              <a:rPr lang="en-US" b="1" dirty="0" err="1"/>
              <a:t>Flowlab</a:t>
            </a:r>
            <a:r>
              <a:rPr lang="en-US" b="1" dirty="0"/>
              <a:t> </a:t>
            </a:r>
            <a:r>
              <a:rPr lang="en-US" sz="2400" dirty="0"/>
              <a:t>(flowlab1.com)</a:t>
            </a:r>
            <a:endParaRPr lang="en-US" dirty="0"/>
          </a:p>
          <a:p>
            <a:pPr marL="571500" lvl="1" indent="0">
              <a:buNone/>
            </a:pPr>
            <a:r>
              <a:rPr lang="en-US" sz="2800" dirty="0"/>
              <a:t>An integrated system delivering remote, real-time training access and psychological support to warfighters and operators anywhere in the world.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4862245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143" y="0"/>
            <a:ext cx="9141714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422A164-BC38-8A4B-8A3A-7B6C39A595B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3244"/>
          <a:stretch/>
        </p:blipFill>
        <p:spPr>
          <a:xfrm>
            <a:off x="20" y="1282"/>
            <a:ext cx="9143980" cy="6856718"/>
          </a:xfrm>
          <a:prstGeom prst="rect">
            <a:avLst/>
          </a:prstGeom>
        </p:spPr>
      </p:pic>
      <p:pic>
        <p:nvPicPr>
          <p:cNvPr id="3074" name="Picture 2">
            <a:extLst>
              <a:ext uri="{FF2B5EF4-FFF2-40B4-BE49-F238E27FC236}">
                <a16:creationId xmlns:a16="http://schemas.microsoft.com/office/drawing/2014/main" id="{CC8EBEF0-DA77-9145-9CBF-1D4F817C491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9635" y="1614791"/>
            <a:ext cx="2959403" cy="37371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9046750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>
            <a:extLst>
              <a:ext uri="{FF2B5EF4-FFF2-40B4-BE49-F238E27FC236}">
                <a16:creationId xmlns:a16="http://schemas.microsoft.com/office/drawing/2014/main" id="{94615A9C-54C1-7647-89B4-6430ECD0F44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602410"/>
            <a:ext cx="9144000" cy="47180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Oval 3">
            <a:extLst>
              <a:ext uri="{FF2B5EF4-FFF2-40B4-BE49-F238E27FC236}">
                <a16:creationId xmlns:a16="http://schemas.microsoft.com/office/drawing/2014/main" id="{13355253-B516-9C4F-87CE-36AE2FB50AA8}"/>
              </a:ext>
            </a:extLst>
          </p:cNvPr>
          <p:cNvSpPr/>
          <p:nvPr/>
        </p:nvSpPr>
        <p:spPr>
          <a:xfrm>
            <a:off x="5958348" y="4680403"/>
            <a:ext cx="1052052" cy="1150374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9BA40FB-60DD-1D47-BAC2-A92E204B3CD0}"/>
              </a:ext>
            </a:extLst>
          </p:cNvPr>
          <p:cNvSpPr txBox="1"/>
          <p:nvPr/>
        </p:nvSpPr>
        <p:spPr>
          <a:xfrm>
            <a:off x="7385280" y="4963202"/>
            <a:ext cx="153798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sym typeface="Wingdings" pitchFamily="2" charset="2"/>
              </a:rPr>
              <a:t> </a:t>
            </a:r>
            <a:r>
              <a:rPr lang="en-US" sz="3200" dirty="0"/>
              <a:t>DATA</a:t>
            </a:r>
          </a:p>
        </p:txBody>
      </p:sp>
    </p:spTree>
    <p:extLst>
      <p:ext uri="{BB962C8B-B14F-4D97-AF65-F5344CB8AC3E}">
        <p14:creationId xmlns:p14="http://schemas.microsoft.com/office/powerpoint/2010/main" val="40001217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AE252FE2-A222-0943-B2F4-EBB8C5F17F7A}"/>
              </a:ext>
            </a:extLst>
          </p:cNvPr>
          <p:cNvSpPr/>
          <p:nvPr/>
        </p:nvSpPr>
        <p:spPr>
          <a:xfrm>
            <a:off x="4453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 </a:t>
            </a:r>
          </a:p>
        </p:txBody>
      </p:sp>
      <p:pic>
        <p:nvPicPr>
          <p:cNvPr id="2052" name="Picture 4">
            <a:extLst>
              <a:ext uri="{FF2B5EF4-FFF2-40B4-BE49-F238E27FC236}">
                <a16:creationId xmlns:a16="http://schemas.microsoft.com/office/drawing/2014/main" id="{3FB449EC-A779-154B-9CE3-2DE2F9FD867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2092"/>
          <a:stretch/>
        </p:blipFill>
        <p:spPr bwMode="auto">
          <a:xfrm>
            <a:off x="286574" y="1506558"/>
            <a:ext cx="6714168" cy="30409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2" name="Picture 2" descr="REPORTER'S NOTEBOOK: Chief Google economist talks on data, statistics, and  Google tools | The Tech">
            <a:extLst>
              <a:ext uri="{FF2B5EF4-FFF2-40B4-BE49-F238E27FC236}">
                <a16:creationId xmlns:a16="http://schemas.microsoft.com/office/drawing/2014/main" id="{9A7D1ED9-A4A1-B44C-9035-3D67D3D0817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906" b="26008"/>
          <a:stretch/>
        </p:blipFill>
        <p:spPr bwMode="auto">
          <a:xfrm>
            <a:off x="6901228" y="1506558"/>
            <a:ext cx="2066132" cy="2403230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0EDFCB9E-9F06-CC4D-AAFF-EFA1A09F02C7}"/>
              </a:ext>
            </a:extLst>
          </p:cNvPr>
          <p:cNvSpPr txBox="1"/>
          <p:nvPr/>
        </p:nvSpPr>
        <p:spPr>
          <a:xfrm>
            <a:off x="6969734" y="4115815"/>
            <a:ext cx="199762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Hal Varian</a:t>
            </a:r>
            <a:br>
              <a:rPr lang="en-US" b="1" dirty="0"/>
            </a:br>
            <a:r>
              <a:rPr lang="en-US" b="1" dirty="0"/>
              <a:t>Google Economist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4A5BE228-819A-454A-9BC9-C6A923EB36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0664" y="275267"/>
            <a:ext cx="7731794" cy="763500"/>
          </a:xfrm>
        </p:spPr>
        <p:txBody>
          <a:bodyPr/>
          <a:lstStyle/>
          <a:p>
            <a:r>
              <a:rPr lang="en-US" dirty="0"/>
              <a:t>Computer Mediated Transactions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9DF3190-4525-2448-A0AF-E9A96DD031F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0664" y="5015329"/>
            <a:ext cx="6697828" cy="7407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349109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273</TotalTime>
  <Words>852</Words>
  <Application>Microsoft Macintosh PowerPoint</Application>
  <PresentationFormat>On-screen Show (4:3)</PresentationFormat>
  <Paragraphs>104</Paragraphs>
  <Slides>20</Slides>
  <Notes>3</Notes>
  <HiddenSlides>2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4" baseType="lpstr">
      <vt:lpstr>Arial</vt:lpstr>
      <vt:lpstr>Calibri</vt:lpstr>
      <vt:lpstr>Garamond</vt:lpstr>
      <vt:lpstr>Office Theme</vt:lpstr>
      <vt:lpstr>Data and Knowledge in Telemedicine </vt:lpstr>
      <vt:lpstr>PowerPoint Presentation</vt:lpstr>
      <vt:lpstr>Changes in US Telemedicine due to COVID19</vt:lpstr>
      <vt:lpstr>What is Telemedicine?</vt:lpstr>
      <vt:lpstr>Telemedicine as Assemblage</vt:lpstr>
      <vt:lpstr>Examples</vt:lpstr>
      <vt:lpstr>PowerPoint Presentation</vt:lpstr>
      <vt:lpstr>PowerPoint Presentation</vt:lpstr>
      <vt:lpstr>Computer Mediated Transactions</vt:lpstr>
      <vt:lpstr>TM as Disintermediation</vt:lpstr>
      <vt:lpstr>PowerPoint Presentation</vt:lpstr>
      <vt:lpstr>The Role of Machine Intelligence</vt:lpstr>
      <vt:lpstr>MI in the DIKW Pyramid</vt:lpstr>
      <vt:lpstr>Some Current Uses of AI</vt:lpstr>
      <vt:lpstr>Driving Factors</vt:lpstr>
      <vt:lpstr>PowerPoint Presentation</vt:lpstr>
      <vt:lpstr>Effects of ATM on Medical Practice</vt:lpstr>
      <vt:lpstr>Effects on Knowledge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Data and Knowledge in Telemedicine </dc:title>
  <dc:creator>Alvarado, Rafael C (rca2t)</dc:creator>
  <cp:lastModifiedBy>Alvarado, Rafael C (rca2t)</cp:lastModifiedBy>
  <cp:revision>113</cp:revision>
  <dcterms:created xsi:type="dcterms:W3CDTF">2020-12-04T11:46:31Z</dcterms:created>
  <dcterms:modified xsi:type="dcterms:W3CDTF">2021-06-19T15:31:05Z</dcterms:modified>
</cp:coreProperties>
</file>

<file path=docProps/thumbnail.jpeg>
</file>